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2" r:id="rId23"/>
    <p:sldId id="317" r:id="rId24"/>
    <p:sldId id="277" r:id="rId25"/>
    <p:sldId id="313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15" r:id="rId34"/>
    <p:sldId id="285" r:id="rId35"/>
    <p:sldId id="286" r:id="rId36"/>
    <p:sldId id="287" r:id="rId37"/>
    <p:sldId id="288" r:id="rId38"/>
    <p:sldId id="289" r:id="rId39"/>
    <p:sldId id="314" r:id="rId40"/>
    <p:sldId id="290" r:id="rId41"/>
    <p:sldId id="291" r:id="rId42"/>
    <p:sldId id="292" r:id="rId43"/>
    <p:sldId id="293" r:id="rId44"/>
    <p:sldId id="294" r:id="rId45"/>
    <p:sldId id="295" r:id="rId46"/>
    <p:sldId id="316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9" r:id="rId58"/>
    <p:sldId id="311" r:id="rId59"/>
    <p:sldId id="310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6"/>
            <p14:sldId id="312"/>
            <p14:sldId id="317"/>
            <p14:sldId id="277"/>
            <p14:sldId id="313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30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734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12.1.2021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hyperlink" Target="https://www.submarinecablemap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How Does the Internet Work?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5773" y="1518495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</a:t>
            </a:r>
            <a:r>
              <a:rPr lang="en-US" sz="3200" dirty="0" smtClean="0"/>
              <a:t>Protocol</a:t>
            </a:r>
            <a:endParaRPr lang="en-US" sz="3000" dirty="0"/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 smtClean="0"/>
              <a:t>TCP </a:t>
            </a:r>
            <a:r>
              <a:rPr lang="en-US" sz="3200" dirty="0"/>
              <a:t>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Packets</a:t>
            </a:r>
            <a:endParaRPr lang="en-US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Sending and Receiving Information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</a:t>
            </a:r>
            <a:r>
              <a:rPr lang="en-US" sz="3200" dirty="0" smtClean="0"/>
              <a:t>information </a:t>
            </a:r>
            <a:r>
              <a:rPr lang="en-US" sz="3200" dirty="0"/>
              <a:t>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</a:t>
            </a:r>
            <a:r>
              <a:rPr lang="en-US" sz="3200" dirty="0" smtClean="0"/>
              <a:t>the internet</a:t>
            </a:r>
            <a:endParaRPr lang="en-US" sz="3200" dirty="0"/>
          </a:p>
          <a:p>
            <a:r>
              <a:rPr lang="en-US" sz="3200" dirty="0"/>
              <a:t>Every message, file or stream of information is broken down </a:t>
            </a:r>
            <a:r>
              <a:rPr lang="en-US" sz="3200" dirty="0" smtClean="0"/>
              <a:t>into </a:t>
            </a:r>
            <a:r>
              <a:rPr lang="en-US" sz="3200" dirty="0"/>
              <a:t>small chunks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</a:t>
            </a:r>
            <a:r>
              <a:rPr lang="en-US" sz="3200" dirty="0" smtClean="0"/>
              <a:t>network </a:t>
            </a:r>
            <a:r>
              <a:rPr lang="en-US" sz="3200" dirty="0"/>
              <a:t>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/>
              <a:t>inside of it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</a:t>
            </a:r>
            <a:r>
              <a:rPr lang="en-US" sz="3000" dirty="0" smtClean="0"/>
              <a:t>packet </a:t>
            </a:r>
            <a:r>
              <a:rPr lang="en-US" sz="3000" dirty="0"/>
              <a:t>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Traveling On the Packets in the Network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Internet Protocol</a:t>
            </a:r>
            <a:endParaRPr lang="en-US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IPv4, IPv6 and 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</a:t>
            </a:r>
            <a:r>
              <a:rPr lang="en-US" sz="3200" dirty="0" smtClean="0"/>
              <a:t>Internet</a:t>
            </a:r>
            <a:endParaRPr lang="en-US" sz="32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00" y="1719000"/>
            <a:ext cx="9260000" cy="44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88418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IP</a:t>
                      </a:r>
                      <a:r>
                        <a:rPr lang="en-US" baseline="0" dirty="0" smtClean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10.0. 0.0/8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10.0. 0.0 – 10.255. 255.255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172.16. 0.0/12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172.16. 0.0 – 172.31. 255.255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192.168. 0.0/16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192.168. 0.0 – 192.168. 255.255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</a:t>
            </a:r>
            <a:r>
              <a:rPr lang="en-US" sz="3200" dirty="0" smtClean="0"/>
              <a:t>0 </a:t>
            </a:r>
            <a:r>
              <a:rPr lang="en-US" sz="3200" dirty="0"/>
              <a:t>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scheme </a:t>
            </a:r>
            <a:r>
              <a:rPr lang="en-US" dirty="0"/>
              <a:t>that improves the allocation of IP addresses. 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replaces the old system based on classes A, B, and C.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</a:t>
            </a:r>
            <a:r>
              <a:rPr lang="en-US" dirty="0"/>
              <a:t>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276048"/>
          </a:xfrm>
        </p:spPr>
        <p:txBody>
          <a:bodyPr>
            <a:normAutofit lnSpcReduction="100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IPV6</a:t>
            </a:r>
            <a:r>
              <a:rPr lang="en-US" sz="3400" dirty="0"/>
              <a:t> uses </a:t>
            </a:r>
            <a:r>
              <a:rPr lang="en-US" sz="3400" b="1" dirty="0">
                <a:solidFill>
                  <a:schemeClr val="bg1"/>
                </a:solidFill>
              </a:rPr>
              <a:t>128 bits</a:t>
            </a:r>
            <a:r>
              <a:rPr lang="en-US" sz="34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000" dirty="0" smtClean="0"/>
              <a:t>That's </a:t>
            </a:r>
            <a:r>
              <a:rPr lang="en-US" sz="3000" dirty="0"/>
              <a:t>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These </a:t>
            </a:r>
            <a:r>
              <a:rPr lang="en-US" sz="3400" b="1" dirty="0">
                <a:solidFill>
                  <a:schemeClr val="bg1"/>
                </a:solidFill>
              </a:rPr>
              <a:t>128</a:t>
            </a:r>
            <a:r>
              <a:rPr lang="en-US" sz="34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Each 16 bit block is converted to hexadecimal and it's </a:t>
            </a:r>
            <a:br>
              <a:rPr lang="en-US" sz="3400" dirty="0"/>
            </a:br>
            <a:r>
              <a:rPr lang="en-US" sz="34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 smtClean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b="1" dirty="0" smtClean="0">
                <a:solidFill>
                  <a:schemeClr val="bg1"/>
                </a:solidFill>
              </a:rPr>
              <a:t>eading </a:t>
            </a:r>
            <a:r>
              <a:rPr lang="en-US" sz="3400" b="1" dirty="0">
                <a:solidFill>
                  <a:schemeClr val="bg1"/>
                </a:solidFill>
              </a:rPr>
              <a:t>zeros</a:t>
            </a:r>
            <a:r>
              <a:rPr lang="en-US" sz="3400" dirty="0"/>
              <a:t> in 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  <a:r>
              <a:rPr lang="en-US" sz="3400" dirty="0"/>
              <a:t> </a:t>
            </a:r>
            <a:r>
              <a:rPr lang="en-US" sz="3400" dirty="0" smtClean="0"/>
              <a:t>can</a:t>
            </a:r>
            <a:r>
              <a:rPr lang="en-US" sz="3400" dirty="0"/>
              <a:t>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usually be </a:t>
            </a:r>
            <a:r>
              <a:rPr lang="en-US" sz="3400" dirty="0"/>
              <a:t>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</a:t>
            </a:r>
            <a:r>
              <a:rPr lang="en-US" sz="3400" dirty="0" smtClean="0"/>
              <a:t>devices </a:t>
            </a:r>
            <a:r>
              <a:rPr lang="en-US" sz="3400" dirty="0"/>
              <a:t>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 smtClean="0">
                <a:solidFill>
                  <a:schemeClr val="bg1"/>
                </a:solidFill>
              </a:rPr>
              <a:t>Internet-wide </a:t>
            </a:r>
            <a:r>
              <a:rPr lang="en-US" sz="3400" b="1" dirty="0">
                <a:solidFill>
                  <a:schemeClr val="bg1"/>
                </a:solidFill>
              </a:rPr>
              <a:t>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</a:t>
            </a:r>
            <a:r>
              <a:rPr lang="en-US" sz="3400" dirty="0" smtClean="0"/>
              <a:t>made </a:t>
            </a:r>
            <a:r>
              <a:rPr lang="en-US" sz="3400" dirty="0"/>
              <a:t>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57492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341000" y="230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Reliability and TCP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 smtClean="0"/>
              <a:t>#java-web</a:t>
            </a:r>
            <a:endParaRPr lang="en-US" sz="9600" b="1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they can </a:t>
            </a:r>
            <a:r>
              <a:rPr lang="en-US" sz="3400" dirty="0"/>
              <a:t>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to </a:t>
            </a:r>
            <a:r>
              <a:rPr lang="en-US" sz="3400" dirty="0"/>
              <a:t>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</a:t>
            </a:r>
            <a:r>
              <a:rPr lang="en-US" sz="3400" dirty="0" smtClean="0"/>
              <a:t>and </a:t>
            </a:r>
            <a:r>
              <a:rPr lang="en-US" sz="3400" dirty="0"/>
              <a:t>checks them</a:t>
            </a:r>
          </a:p>
          <a:p>
            <a:r>
              <a:rPr lang="en-US" sz="3400" dirty="0"/>
              <a:t>Using the header information in each packet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</a:t>
            </a:r>
            <a:r>
              <a:rPr lang="en-US" sz="3400" dirty="0" smtClean="0"/>
              <a:t>it </a:t>
            </a:r>
            <a:r>
              <a:rPr lang="en-US" sz="3400" dirty="0"/>
              <a:t>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</a:t>
            </a:r>
            <a:r>
              <a:rPr lang="en-US" sz="3400" dirty="0" smtClean="0"/>
              <a:t>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–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– TCP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</a:t>
            </a:r>
            <a:r>
              <a:rPr lang="en-US" sz="3400" dirty="0" smtClean="0"/>
              <a:t>another </a:t>
            </a:r>
            <a:r>
              <a:rPr lang="en-US" sz="3400" dirty="0"/>
              <a:t>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checks</a:t>
            </a:r>
            <a:r>
              <a:rPr lang="en-US" sz="3400" dirty="0"/>
              <a:t>, but it can send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information </a:t>
            </a:r>
            <a:r>
              <a:rPr lang="en-US" sz="3400" dirty="0"/>
              <a:t>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</a:t>
            </a:r>
            <a:r>
              <a:rPr lang="en-US" sz="2400" b="1" noProof="1" smtClean="0">
                <a:solidFill>
                  <a:srgbClr val="FFFFFF"/>
                </a:solidFill>
              </a:rPr>
              <a:t>don't </a:t>
            </a:r>
            <a:r>
              <a:rPr lang="en-US" sz="2400" b="1" noProof="1">
                <a:solidFill>
                  <a:srgbClr val="FFFFFF"/>
                </a:solidFill>
              </a:rPr>
              <a:t>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The OSI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3200" dirty="0"/>
              <a:t>is </a:t>
            </a:r>
            <a:r>
              <a:rPr lang="en-US" sz="3200" dirty="0" smtClean="0"/>
              <a:t>served </a:t>
            </a:r>
            <a:r>
              <a:rPr lang="en-US" sz="3200" dirty="0"/>
              <a:t>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model mapping to OSI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An Introduction to the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400" b="1" dirty="0" err="1" smtClean="0">
                <a:solidFill>
                  <a:schemeClr val="bg1"/>
                </a:solidFill>
              </a:rPr>
              <a:t>HyperText</a:t>
            </a:r>
            <a:r>
              <a:rPr lang="en-US" sz="3400" b="1" dirty="0" smtClean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Transfer Protocol (HTTP)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 lvl="1"/>
            <a:r>
              <a:rPr lang="en-US" sz="3400" dirty="0"/>
              <a:t>Example:</a:t>
            </a:r>
          </a:p>
          <a:p>
            <a:pPr lvl="2"/>
            <a:r>
              <a:rPr lang="en-US" sz="3400" dirty="0"/>
              <a:t>From clear text to encrypted (or compressed) text</a:t>
            </a:r>
          </a:p>
          <a:p>
            <a:pPr lvl="2"/>
            <a:r>
              <a:rPr lang="en-US" sz="34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</a:t>
            </a:r>
            <a:r>
              <a:rPr lang="en-GB" sz="3400" dirty="0" smtClean="0"/>
              <a:t>service </a:t>
            </a:r>
            <a:r>
              <a:rPr lang="en-GB" sz="3400" dirty="0"/>
              <a:t>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</a:t>
            </a:r>
            <a:r>
              <a:rPr lang="en-GB" sz="3700" b="1" dirty="0" smtClean="0">
                <a:solidFill>
                  <a:schemeClr val="bg1"/>
                </a:solidFill>
              </a:rPr>
              <a:t>layer</a:t>
            </a:r>
          </a:p>
          <a:p>
            <a:r>
              <a:rPr lang="en-GB" sz="3700" dirty="0"/>
              <a:t>Divides into two sublayers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 Link Layer – 2</a:t>
            </a:r>
            <a:endParaRPr lang="en-GB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 smtClean="0"/>
              <a:t>Protocol </a:t>
            </a:r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Link Layer (2) – 2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 smtClean="0">
                <a:solidFill>
                  <a:schemeClr val="bg1"/>
                </a:solidFill>
              </a:rPr>
              <a:t>transmits</a:t>
            </a:r>
            <a:r>
              <a:rPr lang="en-GB" sz="3400" dirty="0" smtClean="0"/>
              <a:t> </a:t>
            </a:r>
            <a:r>
              <a:rPr lang="en-GB" sz="3400" dirty="0"/>
              <a:t>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Network Hardware</a:t>
            </a:r>
            <a:endParaRPr lang="en-US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Basic Hardware Components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 fontScale="92500" lnSpcReduction="20000"/>
          </a:bodyPr>
          <a:lstStyle/>
          <a:p>
            <a:r>
              <a:rPr lang="en-US" sz="3700" dirty="0"/>
              <a:t>Begins with the development of electronic </a:t>
            </a:r>
            <a:br>
              <a:rPr lang="en-US" sz="3700" dirty="0"/>
            </a:br>
            <a:r>
              <a:rPr lang="en-US" sz="3700" dirty="0"/>
              <a:t>computers in the 1950s.</a:t>
            </a:r>
          </a:p>
          <a:p>
            <a:r>
              <a:rPr lang="en-US" sz="3700" dirty="0"/>
              <a:t>Packet switching networks were developed in the </a:t>
            </a:r>
            <a:br>
              <a:rPr lang="en-US" sz="3700" dirty="0"/>
            </a:br>
            <a:r>
              <a:rPr lang="en-US" sz="3700" dirty="0"/>
              <a:t>late 1960</a:t>
            </a:r>
          </a:p>
          <a:p>
            <a:r>
              <a:rPr lang="en-US" sz="3700" dirty="0"/>
              <a:t>The internet protocol was developed in the 1970s</a:t>
            </a:r>
          </a:p>
          <a:p>
            <a:r>
              <a:rPr lang="en-US" sz="3700" dirty="0"/>
              <a:t>In the 1980s at CERN Tim Berners-Lee created </a:t>
            </a:r>
            <a:br>
              <a:rPr lang="en-US" sz="3700" dirty="0"/>
            </a:br>
            <a:r>
              <a:rPr lang="en-US" sz="3700" dirty="0"/>
              <a:t>the </a:t>
            </a:r>
            <a:r>
              <a:rPr lang="en-US" sz="3700" b="1" dirty="0">
                <a:hlinkClick r:id="rId3"/>
              </a:rPr>
              <a:t>World Wide Web </a:t>
            </a:r>
            <a:r>
              <a:rPr lang="en-US" sz="3700" dirty="0"/>
              <a:t>– the first website, linking </a:t>
            </a:r>
            <a:br>
              <a:rPr lang="en-US" sz="3700" dirty="0"/>
            </a:br>
            <a:r>
              <a:rPr lang="en-US" sz="3700" dirty="0"/>
              <a:t>hypertext documents into an information system, </a:t>
            </a:r>
            <a:br>
              <a:rPr lang="en-US" sz="3700" dirty="0"/>
            </a:br>
            <a:r>
              <a:rPr lang="en-US" sz="3700" dirty="0"/>
              <a:t>accessible from any node on the network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 smtClean="0">
                <a:solidFill>
                  <a:schemeClr val="bg1"/>
                </a:solidFill>
              </a:rPr>
              <a:t>devices</a:t>
            </a:r>
            <a:r>
              <a:rPr lang="en-US" dirty="0" smtClean="0"/>
              <a:t> </a:t>
            </a:r>
            <a:r>
              <a:rPr lang="en-US" dirty="0"/>
              <a:t>together </a:t>
            </a:r>
            <a:r>
              <a:rPr lang="en-US" dirty="0" smtClean="0"/>
              <a:t>so </a:t>
            </a:r>
            <a:r>
              <a:rPr lang="en-US" dirty="0"/>
              <a:t>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Forwards packets from the source network to the destined </a:t>
            </a:r>
            <a:br>
              <a:rPr lang="en-US" dirty="0"/>
            </a:br>
            <a:r>
              <a:rPr lang="en-US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xternal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The Future of the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 smtClean="0"/>
              <a:t>A </a:t>
            </a:r>
            <a:r>
              <a:rPr lang="en-GB" dirty="0"/>
              <a:t>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"Internet of Things"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</a:t>
            </a:r>
            <a:r>
              <a:rPr lang="en-GB" dirty="0" smtClean="0"/>
              <a:t>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</a:t>
            </a:r>
            <a:r>
              <a:rPr lang="en-GB" dirty="0" smtClean="0"/>
              <a:t>2030 </a:t>
            </a:r>
            <a:r>
              <a:rPr lang="en-GB" dirty="0"/>
              <a:t>there will be </a:t>
            </a:r>
            <a:r>
              <a:rPr lang="en-GB" b="1" dirty="0" smtClean="0">
                <a:solidFill>
                  <a:schemeClr val="bg1"/>
                </a:solidFill>
              </a:rPr>
              <a:t>50 </a:t>
            </a:r>
            <a:r>
              <a:rPr lang="en-GB" b="1" dirty="0">
                <a:solidFill>
                  <a:schemeClr val="bg1"/>
                </a:solidFill>
              </a:rPr>
              <a:t>billion devices </a:t>
            </a:r>
            <a:r>
              <a:rPr lang="en-GB" dirty="0"/>
              <a:t>connected to the </a:t>
            </a:r>
            <a:r>
              <a:rPr lang="en-GB" dirty="0" smtClean="0"/>
              <a:t>Internet of Things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Internet, 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Sending and Receiving 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OSI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Network 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>
                <a:solidFill>
                  <a:schemeClr val="bg2"/>
                </a:solidFill>
              </a:rPr>
              <a:t>The Future of the Internet</a:t>
            </a:r>
            <a:endParaRPr lang="en-US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Internet – Introduction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 that are connected to this</a:t>
            </a:r>
            <a:r>
              <a:rPr lang="bg-BG" sz="3400" dirty="0"/>
              <a:t> </a:t>
            </a: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/>
              <a:t>wire in one form or another</a:t>
            </a: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74" y="3813977"/>
            <a:ext cx="4787596" cy="2693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</a:t>
            </a:r>
            <a:r>
              <a:rPr lang="en-US" sz="3400" dirty="0" smtClean="0"/>
              <a:t>billions </a:t>
            </a:r>
            <a:r>
              <a:rPr lang="en-US" sz="3400" dirty="0"/>
              <a:t>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</a:t>
            </a:r>
            <a:r>
              <a:rPr lang="en-US" sz="3400" b="1" dirty="0" smtClean="0">
                <a:solidFill>
                  <a:schemeClr val="bg1"/>
                </a:solidFill>
              </a:rPr>
              <a:t>each </a:t>
            </a:r>
            <a:r>
              <a:rPr lang="en-US" sz="3400" b="1" dirty="0">
                <a:solidFill>
                  <a:schemeClr val="bg1"/>
                </a:solidFill>
              </a:rPr>
              <a:t>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</a:t>
            </a:r>
            <a:r>
              <a:rPr lang="en-US" sz="3400" dirty="0" smtClean="0"/>
              <a:t>data </a:t>
            </a:r>
            <a:r>
              <a:rPr lang="en-US" sz="3400" dirty="0"/>
              <a:t>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3835</TotalTime>
  <Words>1934</Words>
  <Application>Microsoft Office PowerPoint</Application>
  <PresentationFormat>Широк екран</PresentationFormat>
  <Paragraphs>419</Paragraphs>
  <Slides>59</Slides>
  <Notes>22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59</vt:i4>
      </vt:variant>
    </vt:vector>
  </HeadingPairs>
  <TitlesOfParts>
    <vt:vector size="66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Internet Explained</vt:lpstr>
      <vt:lpstr>Table of Contents</vt:lpstr>
      <vt:lpstr>Have a Question?</vt:lpstr>
      <vt:lpstr>Introduction</vt:lpstr>
      <vt:lpstr>Internet – History</vt:lpstr>
      <vt:lpstr>Internet – Introduction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</vt:lpstr>
      <vt:lpstr>Packets (2)</vt:lpstr>
      <vt:lpstr>Traveling On the Packets in the Network</vt:lpstr>
      <vt:lpstr>Internet Protocol</vt:lpstr>
      <vt:lpstr>Internet Protocol</vt:lpstr>
      <vt:lpstr>IP Address</vt:lpstr>
      <vt:lpstr>IP address classes</vt:lpstr>
      <vt:lpstr>IPv4 Private Address Space and Filtering</vt:lpstr>
      <vt:lpstr>IPv4</vt:lpstr>
      <vt:lpstr>What Is CIDR (Classless Inter-Domain Routing)</vt:lpstr>
      <vt:lpstr>IPv6</vt:lpstr>
      <vt:lpstr>What is a DNS?</vt:lpstr>
      <vt:lpstr>DNS Example</vt:lpstr>
      <vt:lpstr>Reliability and TCP</vt:lpstr>
      <vt:lpstr>Reliability</vt:lpstr>
      <vt:lpstr>Transmission Control Protocol -TCP (1)</vt:lpstr>
      <vt:lpstr>Transmission Control Protocol – TCP (2)</vt:lpstr>
      <vt:lpstr>Transmission Control Protocol – TCP (3)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</vt:lpstr>
      <vt:lpstr>Data Link Layer (2) – 2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Ch</cp:lastModifiedBy>
  <cp:revision>61</cp:revision>
  <dcterms:created xsi:type="dcterms:W3CDTF">2018-05-23T13:08:44Z</dcterms:created>
  <dcterms:modified xsi:type="dcterms:W3CDTF">2021-01-12T12:26:38Z</dcterms:modified>
  <cp:category>programming;computer programming;software development;web development; html; css</cp:category>
</cp:coreProperties>
</file>